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Century Gothic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regular.fntdata"/><Relationship Id="rId11" Type="http://schemas.openxmlformats.org/officeDocument/2006/relationships/slide" Target="slides/slide7.xml"/><Relationship Id="rId22" Type="http://schemas.openxmlformats.org/officeDocument/2006/relationships/font" Target="fonts/CenturyGothic-italic.fntdata"/><Relationship Id="rId10" Type="http://schemas.openxmlformats.org/officeDocument/2006/relationships/slide" Target="slides/slide6.xml"/><Relationship Id="rId21" Type="http://schemas.openxmlformats.org/officeDocument/2006/relationships/font" Target="fonts/CenturyGothic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CenturyGothic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1dd1f719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1dd1f71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1dd1f7195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1dd1f719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103399073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10339907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rotary position sensor - measuring the system’s pitch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cost is not final yet</a:t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Laser cutting vs. 3D printing TBD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-3175"/>
            <a:ext cx="12192000" cy="5203825"/>
          </a:xfrm>
          <a:custGeom>
            <a:rect b="b" l="l" r="r" t="t"/>
            <a:pathLst>
              <a:path extrusionOk="0" h="3278" w="576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810001" y="1449147"/>
            <a:ext cx="10572000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  <a:defRPr b="1" i="0" sz="54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810001" y="5280847"/>
            <a:ext cx="10572000" cy="43497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ctr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810000" y="4800600"/>
            <a:ext cx="10561418" cy="5667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7" name="Google Shape;77;p11"/>
          <p:cNvSpPr/>
          <p:nvPr>
            <p:ph idx="2" type="pic"/>
          </p:nvPr>
        </p:nvSpPr>
        <p:spPr>
          <a:xfrm>
            <a:off x="0" y="0"/>
            <a:ext cx="12192000" cy="4800600"/>
          </a:xfrm>
          <a:prstGeom prst="rect">
            <a:avLst/>
          </a:prstGeom>
          <a:noFill/>
          <a:ln cap="rnd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○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810000" y="5367338"/>
            <a:ext cx="10561418" cy="4937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>
            <a:off x="631697" y="1081456"/>
            <a:ext cx="6332416" cy="3239188"/>
          </a:xfrm>
          <a:custGeom>
            <a:rect b="b" l="l" r="r" t="t"/>
            <a:pathLst>
              <a:path extrusionOk="0"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2"/>
          <p:cNvSpPr txBox="1"/>
          <p:nvPr>
            <p:ph type="title"/>
          </p:nvPr>
        </p:nvSpPr>
        <p:spPr>
          <a:xfrm>
            <a:off x="850985" y="1238502"/>
            <a:ext cx="5893840" cy="26459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Century Gothic"/>
              <a:buNone/>
              <a:defRPr b="1" i="0" sz="42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" type="body"/>
          </p:nvPr>
        </p:nvSpPr>
        <p:spPr>
          <a:xfrm>
            <a:off x="853190" y="4443680"/>
            <a:ext cx="5891636" cy="7132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2" type="body"/>
          </p:nvPr>
        </p:nvSpPr>
        <p:spPr>
          <a:xfrm>
            <a:off x="7574642" y="1081456"/>
            <a:ext cx="3810001" cy="40754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○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>
            <a:off x="1140884" y="2286585"/>
            <a:ext cx="4895115" cy="2503972"/>
          </a:xfrm>
          <a:custGeom>
            <a:rect b="b" l="l" r="r" t="t"/>
            <a:pathLst>
              <a:path extrusionOk="0"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13"/>
          <p:cNvSpPr txBox="1"/>
          <p:nvPr>
            <p:ph type="title"/>
          </p:nvPr>
        </p:nvSpPr>
        <p:spPr>
          <a:xfrm>
            <a:off x="1357089" y="2435957"/>
            <a:ext cx="4382521" cy="200778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" type="body"/>
          </p:nvPr>
        </p:nvSpPr>
        <p:spPr>
          <a:xfrm>
            <a:off x="6156000" y="2286000"/>
            <a:ext cx="4880300" cy="229552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○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0" y="0"/>
            <a:ext cx="12192000" cy="2185988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b="1" i="0" sz="4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 rot="5400000">
            <a:off x="4254444" y="-1260043"/>
            <a:ext cx="3674397" cy="1056328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○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○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7669651" y="446089"/>
            <a:ext cx="4522349" cy="5414962"/>
          </a:xfrm>
          <a:custGeom>
            <a:rect b="b" l="l" r="r" t="t"/>
            <a:pathLst>
              <a:path extrusionOk="0" h="4320" w="2879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5"/>
          <p:cNvSpPr txBox="1"/>
          <p:nvPr>
            <p:ph type="title"/>
          </p:nvPr>
        </p:nvSpPr>
        <p:spPr>
          <a:xfrm rot="5400000">
            <a:off x="6863537" y="1906175"/>
            <a:ext cx="5134798" cy="249479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b="1" i="0" sz="4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1" type="body"/>
          </p:nvPr>
        </p:nvSpPr>
        <p:spPr>
          <a:xfrm rot="5400000">
            <a:off x="1408290" y="-152200"/>
            <a:ext cx="5414962" cy="66115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○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○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8" name="Google Shape;108;p15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1073151" y="446087"/>
            <a:ext cx="3547533" cy="1814651"/>
          </a:xfrm>
          <a:custGeom>
            <a:rect b="b" l="l" r="r" t="t"/>
            <a:pathLst>
              <a:path extrusionOk="0"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1073151" y="446088"/>
            <a:ext cx="3547533" cy="161839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entury Gothic"/>
              <a:buNone/>
              <a:defRPr b="1" i="0" sz="2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4855633" y="446088"/>
            <a:ext cx="6252633" cy="54149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○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○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2" type="body"/>
          </p:nvPr>
        </p:nvSpPr>
        <p:spPr>
          <a:xfrm>
            <a:off x="1073151" y="2260738"/>
            <a:ext cx="3547533" cy="36003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12192000" cy="2185988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b="1" i="0" sz="4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18712" y="2222287"/>
            <a:ext cx="5185873" cy="36387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○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○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6187415" y="2222287"/>
            <a:ext cx="5194583" cy="363876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○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○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0" y="0"/>
            <a:ext cx="12192000" cy="2185988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b="1" i="0" sz="4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○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○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0"/>
            <a:ext cx="12192000" cy="2185988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6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b="1" i="0" sz="4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0" y="1"/>
            <a:ext cx="12192000" cy="5203825"/>
          </a:xfrm>
          <a:custGeom>
            <a:rect b="b" l="l" r="r" t="t"/>
            <a:pathLst>
              <a:path extrusionOk="0" h="3278" w="5760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810000" y="2951396"/>
            <a:ext cx="10561418" cy="1468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810000" y="5281201"/>
            <a:ext cx="10561418" cy="43395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0" y="0"/>
            <a:ext cx="12192000" cy="2185988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b="1" i="0" sz="4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814728" y="2174875"/>
            <a:ext cx="5189857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814729" y="2751138"/>
            <a:ext cx="5189856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○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○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3" type="body"/>
          </p:nvPr>
        </p:nvSpPr>
        <p:spPr>
          <a:xfrm>
            <a:off x="6187415" y="2174875"/>
            <a:ext cx="5194583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4" type="body"/>
          </p:nvPr>
        </p:nvSpPr>
        <p:spPr>
          <a:xfrm>
            <a:off x="6187415" y="2751138"/>
            <a:ext cx="5194583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○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○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814728" y="727522"/>
            <a:ext cx="4852988" cy="16171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0" name="Google Shape;70;p10"/>
          <p:cNvSpPr/>
          <p:nvPr>
            <p:ph idx="2" type="pic"/>
          </p:nvPr>
        </p:nvSpPr>
        <p:spPr>
          <a:xfrm>
            <a:off x="6098117" y="0"/>
            <a:ext cx="6093883" cy="6858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○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814728" y="2344684"/>
            <a:ext cx="4852988" cy="35163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3885810" y="6041362"/>
            <a:ext cx="9768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590396" y="6041362"/>
            <a:ext cx="32954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4862689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b="1" i="0" sz="4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○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○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○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bIYa2PD6apC-VDSC4rAbocEzLCE16_db/view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19.jpg"/><Relationship Id="rId5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jpg"/><Relationship Id="rId5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16.jp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ctrTitle"/>
          </p:nvPr>
        </p:nvSpPr>
        <p:spPr>
          <a:xfrm>
            <a:off x="810001" y="1449147"/>
            <a:ext cx="10572000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</a:pPr>
            <a:r>
              <a:rPr b="1" i="0" lang="en-US" sz="54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Transportable Rotorcraft Electronic Control System</a:t>
            </a:r>
            <a:endParaRPr/>
          </a:p>
        </p:txBody>
      </p:sp>
      <p:sp>
        <p:nvSpPr>
          <p:cNvPr id="116" name="Google Shape;116;p16"/>
          <p:cNvSpPr txBox="1"/>
          <p:nvPr>
            <p:ph idx="1" type="subTitle"/>
          </p:nvPr>
        </p:nvSpPr>
        <p:spPr>
          <a:xfrm>
            <a:off x="810001" y="5280847"/>
            <a:ext cx="10572000" cy="43497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Emily Bates, Vinh Bui &amp; Yunqing Jia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Code Demo</a:t>
            </a:r>
            <a:endParaRPr sz="6000"/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034" y="2375675"/>
            <a:ext cx="9469951" cy="39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b="1" i="0" lang="en-US" sz="4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 Time</a:t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873" y="2001969"/>
            <a:ext cx="4833360" cy="4856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4">
            <a:alphaModFix/>
          </a:blip>
          <a:srcRect b="18795" l="1926" r="2708" t="11357"/>
          <a:stretch/>
        </p:blipFill>
        <p:spPr>
          <a:xfrm>
            <a:off x="5513825" y="2209737"/>
            <a:ext cx="6403775" cy="4184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Time</a:t>
            </a:r>
            <a:endParaRPr/>
          </a:p>
        </p:txBody>
      </p:sp>
      <p:pic>
        <p:nvPicPr>
          <p:cNvPr id="201" name="Google Shape;201;p27" title="FeronDrone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1650" y="2066775"/>
            <a:ext cx="6139424" cy="46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b="1" i="0" lang="en-US" sz="4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</a:t>
            </a:r>
            <a:r>
              <a:rPr lang="en-US"/>
              <a:t>i</a:t>
            </a:r>
            <a:r>
              <a:rPr b="1" i="0" lang="en-US" sz="4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 thanks to </a:t>
            </a:r>
            <a:endParaRPr/>
          </a:p>
        </p:txBody>
      </p:sp>
      <p:sp>
        <p:nvSpPr>
          <p:cNvPr id="207" name="Google Shape;207;p28"/>
          <p:cNvSpPr txBox="1"/>
          <p:nvPr>
            <p:ph idx="1" type="body"/>
          </p:nvPr>
        </p:nvSpPr>
        <p:spPr>
          <a:xfrm>
            <a:off x="818712" y="2222287"/>
            <a:ext cx="10554574" cy="309049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064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oto Sans Symbols"/>
              <a:buChar char="○"/>
            </a:pPr>
            <a:r>
              <a:rPr b="0" i="0" lang="en-US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Morgan Cook and Brian Kaplan</a:t>
            </a:r>
            <a:endParaRPr sz="3000"/>
          </a:p>
          <a:p>
            <a:pPr indent="-4064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oto Sans Symbols"/>
              <a:buChar char="○"/>
            </a:pPr>
            <a:r>
              <a:rPr b="0" i="0" lang="en-US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Dr. Feron </a:t>
            </a:r>
            <a:endParaRPr sz="3000"/>
          </a:p>
          <a:p>
            <a:pPr indent="-228600" lvl="0" marL="342900" marR="0" rtl="0" algn="l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Progress</a:t>
            </a:r>
            <a:endParaRPr/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818700" y="2644546"/>
            <a:ext cx="10554600" cy="285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Optimize the design process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Implement new controller algorithms in accordance with course curriculum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/>
        </p:nvSpPr>
        <p:spPr>
          <a:xfrm>
            <a:off x="2076994" y="2455817"/>
            <a:ext cx="804672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1073151" y="446088"/>
            <a:ext cx="3547533" cy="111508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500"/>
              <a:buFont typeface="Century Gothic"/>
              <a:buNone/>
            </a:pPr>
            <a:r>
              <a:rPr b="1" i="0" lang="en-US" sz="25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/>
          </a:p>
        </p:txBody>
      </p:sp>
      <p:sp>
        <p:nvSpPr>
          <p:cNvPr id="122" name="Google Shape;122;p17"/>
          <p:cNvSpPr txBox="1"/>
          <p:nvPr>
            <p:ph idx="2" type="body"/>
          </p:nvPr>
        </p:nvSpPr>
        <p:spPr>
          <a:xfrm>
            <a:off x="1073151" y="2260738"/>
            <a:ext cx="3547533" cy="36003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Provide a complete understanding of a basic control system </a:t>
            </a:r>
            <a:endParaRPr/>
          </a:p>
          <a:p>
            <a:pPr indent="-285750" lvl="0" marL="285750" marR="0" rtl="0" algn="l">
              <a:spcBef>
                <a:spcPts val="8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Disadvantage of the Quanser</a:t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marR="0" rtl="0" algn="l">
              <a:spcBef>
                <a:spcPts val="8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Gothic"/>
              <a:buAutoNum type="arabicPeriod"/>
            </a:pPr>
            <a:r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Very expensive (</a:t>
            </a:r>
            <a:r>
              <a:rPr lang="en-US"/>
              <a:t>Up to $10)</a:t>
            </a:r>
            <a:endParaRPr/>
          </a:p>
          <a:p>
            <a:pPr indent="-285750" lvl="1" marL="742950" marR="0" rtl="0" algn="l">
              <a:spcBef>
                <a:spcPts val="8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Gothic"/>
              <a:buAutoNum type="arabicPeriod"/>
            </a:pPr>
            <a:r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Bulky and limited quantity </a:t>
            </a:r>
            <a:endParaRPr/>
          </a:p>
          <a:p>
            <a:pPr indent="-285750" lvl="1" marL="742950" marR="0" rtl="0" algn="l">
              <a:spcBef>
                <a:spcPts val="8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Gothic"/>
              <a:buAutoNum type="arabicPeriod"/>
            </a:pPr>
            <a:r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Complex in theory and Software</a:t>
            </a:r>
            <a:endParaRPr/>
          </a:p>
          <a:p>
            <a:pPr indent="-285750" lvl="0" marL="285750" marR="0" rtl="0" algn="l">
              <a:spcBef>
                <a:spcPts val="8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project is made for:</a:t>
            </a:r>
            <a:endParaRPr/>
          </a:p>
          <a:p>
            <a:pPr indent="-285750" lvl="1" marL="742950" marR="0" rtl="0" algn="l">
              <a:spcBef>
                <a:spcPts val="8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Gothic"/>
              <a:buAutoNum type="arabicPeriod"/>
            </a:pPr>
            <a:r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Introduce students to various types of control</a:t>
            </a:r>
            <a:endParaRPr/>
          </a:p>
          <a:p>
            <a:pPr indent="-285750" lvl="1" marL="742950" marR="0" rtl="0" algn="l">
              <a:spcBef>
                <a:spcPts val="8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Gothic"/>
              <a:buAutoNum type="arabicPeriod"/>
            </a:pPr>
            <a:r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Experience with Arduino and basic electromechanical system </a:t>
            </a:r>
            <a:endParaRPr/>
          </a:p>
          <a:p>
            <a:pPr indent="-285750" lvl="1" marL="742950" marR="0" rtl="0" algn="l">
              <a:spcBef>
                <a:spcPts val="8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Gothic"/>
              <a:buAutoNum type="arabicPeriod"/>
            </a:pPr>
            <a:r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Transparency of the controller</a:t>
            </a:r>
            <a:endParaRPr/>
          </a:p>
          <a:p>
            <a:pPr indent="-209550" lvl="1" marL="742950" marR="0" rtl="0" algn="l">
              <a:spcBef>
                <a:spcPts val="8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Gothic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7594" y="1255286"/>
            <a:ext cx="5901566" cy="340815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1073151" y="446088"/>
            <a:ext cx="3547533" cy="15133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entury Gothic"/>
              <a:buNone/>
            </a:pPr>
            <a:r>
              <a:rPr b="1" i="0" lang="en-US" sz="2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Introducing the “Transportable Rotorcraft Electronic Control System” (T-RECS)</a:t>
            </a:r>
            <a:endParaRPr/>
          </a:p>
        </p:txBody>
      </p:sp>
      <p:sp>
        <p:nvSpPr>
          <p:cNvPr id="129" name="Google Shape;129;p18"/>
          <p:cNvSpPr txBox="1"/>
          <p:nvPr>
            <p:ph idx="2" type="body"/>
          </p:nvPr>
        </p:nvSpPr>
        <p:spPr>
          <a:xfrm>
            <a:off x="1073151" y="2260739"/>
            <a:ext cx="3782482" cy="203694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simple, compact and affordable personal system </a:t>
            </a:r>
            <a:endParaRPr/>
          </a:p>
          <a:p>
            <a:pPr indent="-171450" lvl="0" marL="171450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Could be used as a final project </a:t>
            </a:r>
            <a:endParaRPr/>
          </a:p>
          <a:p>
            <a:pPr indent="0" lvl="0" marL="0" marR="0" rtl="0" algn="l">
              <a:spcBef>
                <a:spcPts val="8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0" name="Google Shape;130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4220" l="23383" r="16139" t="13465"/>
          <a:stretch/>
        </p:blipFill>
        <p:spPr>
          <a:xfrm rot="5400000">
            <a:off x="5364367" y="635616"/>
            <a:ext cx="3075781" cy="325557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4">
            <a:alphaModFix/>
          </a:blip>
          <a:srcRect b="0" l="19950" r="2615" t="5154"/>
          <a:stretch/>
        </p:blipFill>
        <p:spPr>
          <a:xfrm rot="5400000">
            <a:off x="8494116" y="2920287"/>
            <a:ext cx="3024066" cy="2952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1073151" y="446088"/>
            <a:ext cx="3547533" cy="10861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500"/>
              <a:buFont typeface="Century Gothic"/>
              <a:buNone/>
            </a:pPr>
            <a:r>
              <a:rPr b="1" i="0" lang="en-US" sz="25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Mechanical Features </a:t>
            </a:r>
            <a:endParaRPr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4855633" y="446088"/>
            <a:ext cx="6252633" cy="54149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p19"/>
          <p:cNvSpPr txBox="1"/>
          <p:nvPr>
            <p:ph idx="2" type="body"/>
          </p:nvPr>
        </p:nvSpPr>
        <p:spPr>
          <a:xfrm>
            <a:off x="1073151" y="2260739"/>
            <a:ext cx="3547533" cy="295134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Brushless DC Motor</a:t>
            </a:r>
            <a:endParaRPr/>
          </a:p>
          <a:p>
            <a:pPr indent="-285750" lvl="1" marL="742950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Common amongst RC Hobbyists</a:t>
            </a:r>
            <a:endParaRPr/>
          </a:p>
          <a:p>
            <a:pPr indent="-285750" lvl="0" marL="285750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 on Low-Friction Bearing</a:t>
            </a:r>
            <a:endParaRPr/>
          </a:p>
          <a:p>
            <a:pPr indent="-285750" lvl="1" marL="742950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Simple &amp; Easy to Model</a:t>
            </a:r>
            <a:endParaRPr/>
          </a:p>
          <a:p>
            <a:pPr indent="-285750" lvl="0" marL="285750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Rotary Position Sensor</a:t>
            </a:r>
            <a:endParaRPr/>
          </a:p>
          <a:p>
            <a:pPr indent="-285750" lvl="1" marL="742950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Fixed to Arm Shaft</a:t>
            </a:r>
            <a:endParaRPr/>
          </a:p>
          <a:p>
            <a:pPr indent="0" lvl="0" marL="0" marR="0" rtl="0" algn="l">
              <a:spcBef>
                <a:spcPts val="8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3">
            <a:alphaModFix/>
          </a:blip>
          <a:srcRect b="19058" l="7395" r="41551" t="23159"/>
          <a:stretch/>
        </p:blipFill>
        <p:spPr>
          <a:xfrm rot="5400000">
            <a:off x="4819015" y="2880134"/>
            <a:ext cx="2993160" cy="254063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4">
            <a:alphaModFix/>
          </a:blip>
          <a:srcRect b="16093" l="22255" r="26100" t="14398"/>
          <a:stretch/>
        </p:blipFill>
        <p:spPr>
          <a:xfrm rot="5400000">
            <a:off x="7845094" y="2639713"/>
            <a:ext cx="3003991" cy="3032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 rotWithShape="1">
          <a:blip r:embed="rId5">
            <a:alphaModFix/>
          </a:blip>
          <a:srcRect b="9155" l="25207" r="45868" t="0"/>
          <a:stretch/>
        </p:blipFill>
        <p:spPr>
          <a:xfrm rot="5400000">
            <a:off x="7325910" y="-494554"/>
            <a:ext cx="1642221" cy="3868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1073151" y="446088"/>
            <a:ext cx="3547533" cy="111056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500"/>
              <a:buFont typeface="Century Gothic"/>
              <a:buNone/>
            </a:pPr>
            <a:r>
              <a:rPr b="1" i="0" lang="en-US" sz="25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Electrical Features</a:t>
            </a:r>
            <a:endParaRPr/>
          </a:p>
        </p:txBody>
      </p:sp>
      <p:sp>
        <p:nvSpPr>
          <p:cNvPr id="147" name="Google Shape;147;p20"/>
          <p:cNvSpPr txBox="1"/>
          <p:nvPr>
            <p:ph idx="2" type="body"/>
          </p:nvPr>
        </p:nvSpPr>
        <p:spPr>
          <a:xfrm>
            <a:off x="1073151" y="2260738"/>
            <a:ext cx="3547533" cy="325831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Electronic Speed Controller</a:t>
            </a:r>
            <a:endParaRPr/>
          </a:p>
          <a:p>
            <a:pPr indent="-285750" lvl="1" marL="742950" marR="0" rtl="0" algn="l">
              <a:spcBef>
                <a:spcPts val="8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Commonly Found in Quadcopters</a:t>
            </a:r>
            <a:endParaRPr/>
          </a:p>
          <a:p>
            <a:pPr indent="-285750" lvl="0" marL="285750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Printed Circuit Board</a:t>
            </a:r>
            <a:endParaRPr/>
          </a:p>
          <a:p>
            <a:pPr indent="-285750" lvl="1" marL="742950" marR="0" rtl="0" algn="l">
              <a:spcBef>
                <a:spcPts val="8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Consolidated Electronics</a:t>
            </a:r>
            <a:endParaRPr/>
          </a:p>
          <a:p>
            <a:pPr indent="-285750" lvl="0" marL="285750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Arduino Microcontroller &amp; Software</a:t>
            </a:r>
            <a:endParaRPr/>
          </a:p>
          <a:p>
            <a:pPr indent="-285750" lvl="1" marL="742950" marR="0" rtl="0" algn="l">
              <a:spcBef>
                <a:spcPts val="8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Transparent &amp; Easy to Follow</a:t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3914" y="638636"/>
            <a:ext cx="2514933" cy="251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6066" y="839889"/>
            <a:ext cx="2882899" cy="21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 rotWithShape="1">
          <a:blip r:embed="rId5">
            <a:alphaModFix/>
          </a:blip>
          <a:srcRect b="0" l="0" r="23917" t="0"/>
          <a:stretch/>
        </p:blipFill>
        <p:spPr>
          <a:xfrm>
            <a:off x="5758375" y="3346115"/>
            <a:ext cx="4245722" cy="231789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1073151" y="446089"/>
            <a:ext cx="3547533" cy="126296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500"/>
              <a:buFont typeface="Century Gothic"/>
              <a:buNone/>
            </a:pPr>
            <a:r>
              <a:rPr b="1" i="0" lang="en-US" sz="25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 your own drone!!!</a:t>
            </a:r>
            <a:endParaRPr/>
          </a:p>
        </p:txBody>
      </p:sp>
      <p:sp>
        <p:nvSpPr>
          <p:cNvPr id="156" name="Google Shape;156;p21"/>
          <p:cNvSpPr txBox="1"/>
          <p:nvPr>
            <p:ph idx="2" type="body"/>
          </p:nvPr>
        </p:nvSpPr>
        <p:spPr>
          <a:xfrm>
            <a:off x="1073151" y="2260738"/>
            <a:ext cx="3547533" cy="342160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$50 for a complete product kit</a:t>
            </a:r>
            <a:endParaRPr/>
          </a:p>
          <a:p>
            <a:pPr indent="-285750" lvl="0" marL="285750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Kit contains </a:t>
            </a:r>
            <a:endParaRPr/>
          </a:p>
          <a:p>
            <a:pPr indent="-285750" lvl="1" marL="742950" marR="0" rtl="0" algn="l">
              <a:spcBef>
                <a:spcPts val="8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Printed Circuit Board</a:t>
            </a:r>
            <a:endParaRPr/>
          </a:p>
          <a:p>
            <a:pPr indent="-285750" lvl="1" marL="742950" marR="0" rtl="0" algn="l">
              <a:spcBef>
                <a:spcPts val="8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Electronic Components</a:t>
            </a:r>
            <a:endParaRPr/>
          </a:p>
          <a:p>
            <a:pPr indent="-285750" lvl="1" marL="742950" marR="0" rtl="0" algn="l">
              <a:spcBef>
                <a:spcPts val="8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Mounting Hardware</a:t>
            </a:r>
            <a:endParaRPr/>
          </a:p>
          <a:p>
            <a:pPr indent="-285750" lvl="1" marL="742950" marR="0" rtl="0" algn="l">
              <a:spcBef>
                <a:spcPts val="8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Motor &amp; ESC</a:t>
            </a:r>
            <a:endParaRPr/>
          </a:p>
          <a:p>
            <a:pPr indent="-285750" lvl="1" marL="742950" marR="0" rtl="0" algn="l">
              <a:spcBef>
                <a:spcPts val="8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STL Files</a:t>
            </a:r>
            <a:endParaRPr/>
          </a:p>
          <a:p>
            <a:pPr indent="-285750" lvl="1" marL="742950" marR="0" rtl="0" algn="l">
              <a:spcBef>
                <a:spcPts val="8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Arduino Code</a:t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/>
          </a:blip>
          <a:srcRect b="0" l="25308" r="0" t="0"/>
          <a:stretch/>
        </p:blipFill>
        <p:spPr>
          <a:xfrm rot="5400000">
            <a:off x="5338519" y="3365789"/>
            <a:ext cx="2738899" cy="288710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</p:pic>
      <p:pic>
        <p:nvPicPr>
          <p:cNvPr id="158" name="Google Shape;158;p21"/>
          <p:cNvPicPr preferRelativeResize="0"/>
          <p:nvPr/>
        </p:nvPicPr>
        <p:blipFill rotWithShape="1">
          <a:blip r:embed="rId4">
            <a:alphaModFix/>
          </a:blip>
          <a:srcRect b="0" l="21764" r="12156" t="0"/>
          <a:stretch/>
        </p:blipFill>
        <p:spPr>
          <a:xfrm rot="5400000">
            <a:off x="8471692" y="3173196"/>
            <a:ext cx="2734946" cy="326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1414" y="634243"/>
            <a:ext cx="3753813" cy="280564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1073151" y="446088"/>
            <a:ext cx="3547533" cy="135005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500"/>
              <a:buFont typeface="Century Gothic"/>
              <a:buNone/>
            </a:pPr>
            <a:r>
              <a:rPr b="1" i="0" lang="en-US" sz="25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Manufacturing &amp; Assembly</a:t>
            </a:r>
            <a:endParaRPr/>
          </a:p>
        </p:txBody>
      </p:sp>
      <p:sp>
        <p:nvSpPr>
          <p:cNvPr id="165" name="Google Shape;165;p22"/>
          <p:cNvSpPr txBox="1"/>
          <p:nvPr>
            <p:ph idx="2" type="body"/>
          </p:nvPr>
        </p:nvSpPr>
        <p:spPr>
          <a:xfrm>
            <a:off x="1073151" y="2260738"/>
            <a:ext cx="3547533" cy="270480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3D printing (6+ hours)</a:t>
            </a:r>
            <a:endParaRPr/>
          </a:p>
          <a:p>
            <a:pPr indent="-285750" lvl="0" marL="285750" marR="0" rtl="0" algn="l">
              <a:spcBef>
                <a:spcPts val="8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Laser cut on plywood (20 mins max) </a:t>
            </a:r>
            <a:endParaRPr/>
          </a:p>
          <a:p>
            <a:pPr indent="-285750" lvl="0" marL="285750" marR="0" rtl="0" algn="l">
              <a:spcBef>
                <a:spcPts val="8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Soldering</a:t>
            </a:r>
            <a:endParaRPr/>
          </a:p>
          <a:p>
            <a:pPr indent="-285750" lvl="0" marL="285750" marR="0" rtl="0" algn="l">
              <a:spcBef>
                <a:spcPts val="8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Software (Arduino)</a:t>
            </a:r>
            <a:endParaRPr/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4583" y="2569867"/>
            <a:ext cx="3819876" cy="1314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6285" y="755219"/>
            <a:ext cx="2802622" cy="181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1480" y="3978817"/>
            <a:ext cx="2766081" cy="188223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b="1" i="0" lang="en-US" sz="4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3D print vs Plywood model </a:t>
            </a:r>
            <a:endParaRPr/>
          </a:p>
        </p:txBody>
      </p:sp>
      <p:pic>
        <p:nvPicPr>
          <p:cNvPr id="174" name="Google Shape;174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687" y="2282825"/>
            <a:ext cx="4711800" cy="3517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</p:pic>
      <p:pic>
        <p:nvPicPr>
          <p:cNvPr id="175" name="Google Shape;175;p23"/>
          <p:cNvPicPr preferRelativeResize="0"/>
          <p:nvPr/>
        </p:nvPicPr>
        <p:blipFill rotWithShape="1">
          <a:blip r:embed="rId4">
            <a:alphaModFix/>
          </a:blip>
          <a:srcRect b="0" l="25306" r="0" t="0"/>
          <a:stretch/>
        </p:blipFill>
        <p:spPr>
          <a:xfrm rot="5400000">
            <a:off x="6861713" y="2187666"/>
            <a:ext cx="3517226" cy="37075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1073151" y="446088"/>
            <a:ext cx="3547533" cy="115121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Century Gothic"/>
              <a:buNone/>
            </a:pPr>
            <a:r>
              <a:rPr b="1" i="0" lang="en-US" sz="30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</a:t>
            </a:r>
            <a:endParaRPr/>
          </a:p>
        </p:txBody>
      </p:sp>
      <p:sp>
        <p:nvSpPr>
          <p:cNvPr id="181" name="Google Shape;181;p24"/>
          <p:cNvSpPr txBox="1"/>
          <p:nvPr>
            <p:ph idx="2" type="body"/>
          </p:nvPr>
        </p:nvSpPr>
        <p:spPr>
          <a:xfrm>
            <a:off x="1073151" y="2260738"/>
            <a:ext cx="3547533" cy="36003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propeller can spin up to ~20,000 RPM</a:t>
            </a:r>
            <a:endParaRPr/>
          </a:p>
          <a:p>
            <a:pPr indent="-285750" lvl="0" marL="285750" marR="0" rtl="0" algn="l">
              <a:spcBef>
                <a:spcPts val="8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Can easily penetrate your skin</a:t>
            </a:r>
            <a:endParaRPr/>
          </a:p>
          <a:p>
            <a:pPr indent="-285750" lvl="0" marL="285750" marR="0" rtl="0" algn="l">
              <a:spcBef>
                <a:spcPts val="8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May require stitches</a:t>
            </a:r>
            <a:endParaRPr/>
          </a:p>
          <a:p>
            <a:pPr indent="-285750" lvl="0" marL="285750" marR="0" rtl="0" algn="l">
              <a:spcBef>
                <a:spcPts val="8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SECURE YOUR SYSTEM WITH A C-CLAMP</a:t>
            </a:r>
            <a:endParaRPr/>
          </a:p>
          <a:p>
            <a:pPr indent="-285750" lvl="0" marL="285750" marR="0" rtl="0" algn="ctr">
              <a:spcBef>
                <a:spcPts val="8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b="1" i="1" lang="en-US" sz="14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YOUR SYSTEM WITH CAUTION!!! PLEASE!!!</a:t>
            </a:r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 b="13965" l="0" r="0" t="27318"/>
          <a:stretch/>
        </p:blipFill>
        <p:spPr>
          <a:xfrm>
            <a:off x="5964948" y="1048161"/>
            <a:ext cx="4034001" cy="4210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Quotable">
  <a:themeElements>
    <a:clrScheme name="Quotable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